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62" r:id="rId2"/>
    <p:sldId id="268" r:id="rId3"/>
    <p:sldId id="269" r:id="rId4"/>
  </p:sldIdLst>
  <p:sldSz cx="9906000" cy="6858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jpg>
</file>

<file path=ppt/media/image6.png>
</file>

<file path=ppt/media/image7.jpe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ko-KR" sz="12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D4EB3243-13E4-420B-9AAE-8D9A6EE807B4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04920" y="692280"/>
            <a:ext cx="929592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304920" y="1105920"/>
            <a:ext cx="929592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304920" y="69228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068440" y="69228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304920" y="110592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68440" y="110592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304920" y="692280"/>
            <a:ext cx="299304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448080" y="692280"/>
            <a:ext cx="299304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591240" y="692280"/>
            <a:ext cx="299304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304920" y="1105920"/>
            <a:ext cx="299304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448080" y="1105920"/>
            <a:ext cx="299304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591240" y="1105920"/>
            <a:ext cx="299304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304920" y="692280"/>
            <a:ext cx="9295920" cy="791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04920" y="692280"/>
            <a:ext cx="9295920" cy="791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304920" y="692280"/>
            <a:ext cx="4536360" cy="791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068440" y="692280"/>
            <a:ext cx="4536360" cy="791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270000" y="135000"/>
            <a:ext cx="9295920" cy="1765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304920" y="69228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68440" y="692280"/>
            <a:ext cx="4536360" cy="791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304920" y="110592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304920" y="692280"/>
            <a:ext cx="4536360" cy="791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068440" y="69228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068440" y="110592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304920" y="69228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068440" y="692280"/>
            <a:ext cx="453636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304920" y="1105920"/>
            <a:ext cx="9295920" cy="3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algn="just">
              <a:spcBef>
                <a:spcPts val="1417"/>
              </a:spcBef>
            </a:pP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1"/>
          <p:cNvSpPr/>
          <p:nvPr/>
        </p:nvSpPr>
        <p:spPr>
          <a:xfrm>
            <a:off x="0" y="6524640"/>
            <a:ext cx="9905760" cy="2426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000" b="1" strike="noStrike" spc="-1">
                <a:solidFill>
                  <a:srgbClr val="000066"/>
                </a:solidFill>
                <a:latin typeface="Arial"/>
                <a:ea typeface="굴림"/>
              </a:rPr>
              <a:t>- </a:t>
            </a:r>
            <a:fld id="{5AA93AE5-2F5E-4274-A6E8-4EA546F79A61}" type="slidenum">
              <a:rPr lang="en-US" sz="1000" b="1" strike="noStrike" spc="-1">
                <a:solidFill>
                  <a:srgbClr val="000066"/>
                </a:solidFill>
                <a:latin typeface="Arial"/>
                <a:ea typeface="굴림"/>
              </a:rPr>
              <a:t>‹#›</a:t>
            </a:fld>
            <a:r>
              <a:rPr lang="en-US" sz="1000" b="1" strike="noStrike" spc="-1">
                <a:solidFill>
                  <a:srgbClr val="000066"/>
                </a:solidFill>
                <a:latin typeface="Arial"/>
                <a:ea typeface="굴림"/>
              </a:rPr>
              <a:t> -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6" name="CustomShape 2"/>
          <p:cNvSpPr/>
          <p:nvPr/>
        </p:nvSpPr>
        <p:spPr>
          <a:xfrm flipV="1">
            <a:off x="0" y="585720"/>
            <a:ext cx="9905760" cy="42480"/>
          </a:xfrm>
          <a:prstGeom prst="rect">
            <a:avLst/>
          </a:prstGeom>
          <a:gradFill rotWithShape="0">
            <a:gsLst>
              <a:gs pos="0">
                <a:srgbClr val="637988"/>
              </a:gs>
              <a:gs pos="100000">
                <a:srgbClr val="27455A"/>
              </a:gs>
            </a:gsLst>
            <a:lin ang="0"/>
          </a:gra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270000" y="135000"/>
            <a:ext cx="9295920" cy="380520"/>
          </a:xfrm>
          <a:prstGeom prst="rect">
            <a:avLst/>
          </a:prstGeom>
        </p:spPr>
        <p:txBody>
          <a:bodyPr anchor="ctr"/>
          <a:lstStyle/>
          <a:p>
            <a:pPr marL="380880" indent="-380520">
              <a:lnSpc>
                <a:spcPct val="100000"/>
              </a:lnSpc>
            </a:pPr>
            <a:r>
              <a:rPr lang="ko-KR" sz="2000" b="0" strike="noStrike" spc="-1">
                <a:solidFill>
                  <a:srgbClr val="000000"/>
                </a:solidFill>
                <a:latin typeface="HY헤드라인M"/>
                <a:ea typeface="HY헤드라인M"/>
              </a:rPr>
              <a:t>마스터 제목 스타일 편집</a:t>
            </a:r>
            <a:endParaRPr lang="ko-KR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304920" y="692280"/>
            <a:ext cx="9295920" cy="791640"/>
          </a:xfrm>
          <a:prstGeom prst="rect">
            <a:avLst/>
          </a:prstGeom>
        </p:spPr>
        <p:txBody>
          <a:bodyPr/>
          <a:lstStyle/>
          <a:p>
            <a:pPr algn="just">
              <a:lnSpc>
                <a:spcPts val="2401"/>
              </a:lnSpc>
              <a:spcAft>
                <a:spcPts val="601"/>
              </a:spcAft>
            </a:pPr>
            <a:r>
              <a:rPr lang="en-US" sz="1800" b="1" strike="noStrike" spc="-1">
                <a:solidFill>
                  <a:srgbClr val="000000"/>
                </a:solidFill>
                <a:latin typeface="맑은 고딕"/>
                <a:ea typeface="맑은 고딕"/>
              </a:rPr>
              <a:t>마스터 텍스트 스타일을 편집합니다</a:t>
            </a:r>
            <a:endParaRPr lang="en-US" sz="1800" b="1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gif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270000" y="135000"/>
            <a:ext cx="9295920" cy="3805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lstStyle/>
          <a:p>
            <a:pPr marL="380880" indent="-380520">
              <a:lnSpc>
                <a:spcPct val="100000"/>
              </a:lnSpc>
            </a:pPr>
            <a:r>
              <a:rPr lang="en-US" altLang="ko-KR" sz="2000" b="1" strike="noStrike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Object Tracking </a:t>
            </a:r>
            <a:r>
              <a:rPr lang="ko-KR" altLang="en-US" sz="2000" b="1" strike="noStrike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개념</a:t>
            </a:r>
            <a:endParaRPr lang="ko-KR" sz="2000" b="1" strike="noStrike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304920" y="692280"/>
            <a:ext cx="9295920" cy="6030720"/>
          </a:xfrm>
          <a:prstGeom prst="rect">
            <a:avLst/>
          </a:prstGeom>
          <a:noFill/>
          <a:ln w="9360">
            <a:noFill/>
          </a:ln>
        </p:spPr>
        <p:txBody>
          <a:bodyPr/>
          <a:lstStyle/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Detection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결과로 각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Box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할당하고 </a:t>
            </a:r>
            <a:r>
              <a:rPr lang="ko-KR" altLang="en-US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이전 </a:t>
            </a:r>
            <a:r>
              <a:rPr lang="en-US" altLang="ko-KR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Frame</a:t>
            </a:r>
            <a:r>
              <a:rPr lang="ko-KR" altLang="en-US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 비교하여 </a:t>
            </a:r>
            <a:r>
              <a:rPr lang="en-US" altLang="ko-KR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 </a:t>
            </a:r>
            <a:r>
              <a:rPr lang="ko-KR" altLang="en-US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</a:t>
            </a:r>
            <a:r>
              <a:rPr lang="ko-KR" altLang="en-US" sz="1400" b="1" spc="-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매핑시키는</a:t>
            </a:r>
            <a:r>
              <a:rPr lang="ko-KR" altLang="en-US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작업</a:t>
            </a:r>
            <a:endParaRPr lang="en-US" altLang="ko-KR" sz="1400" b="1" spc="-1" dirty="0">
              <a:solidFill>
                <a:srgbClr val="C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Detection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과는 달리 시간에 따른 연속적인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Frame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간의 분석 요소가 필요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>
              <a:lnSpc>
                <a:spcPts val="2401"/>
              </a:lnSpc>
              <a:spcAft>
                <a:spcPts val="601"/>
              </a:spcAft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r>
              <a:rPr lang="en-US" altLang="ko-KR" sz="1400" b="1" spc="-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Mathing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Occlusion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문제를 해결하는 것이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Object Tracking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주요 이슈</a:t>
            </a:r>
            <a:endParaRPr lang="en-US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73B441-286F-4517-AC10-0CE3BF9FC1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824" b="7885"/>
          <a:stretch/>
        </p:blipFill>
        <p:spPr>
          <a:xfrm>
            <a:off x="5393918" y="4325231"/>
            <a:ext cx="1870761" cy="218460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8A233A6-78C6-4D27-BF54-8CA00E8AA3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473"/>
          <a:stretch/>
        </p:blipFill>
        <p:spPr bwMode="auto">
          <a:xfrm>
            <a:off x="5714187" y="1559071"/>
            <a:ext cx="3922793" cy="2089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525B2AE3-473C-4978-8FE3-25446E0224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25" r="-1" b="7885"/>
          <a:stretch/>
        </p:blipFill>
        <p:spPr>
          <a:xfrm>
            <a:off x="7395781" y="4309800"/>
            <a:ext cx="1870759" cy="2184607"/>
          </a:xfrm>
          <a:prstGeom prst="rect">
            <a:avLst/>
          </a:prstGeom>
        </p:spPr>
      </p:pic>
      <p:pic>
        <p:nvPicPr>
          <p:cNvPr id="1034" name="Picture 10" descr="Image for post">
            <a:extLst>
              <a:ext uri="{FF2B5EF4-FFF2-40B4-BE49-F238E27FC236}">
                <a16:creationId xmlns:a16="http://schemas.microsoft.com/office/drawing/2014/main" id="{A147B0C6-E00E-4891-90B3-2D49FA278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61" y="1696909"/>
            <a:ext cx="5104574" cy="153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for post">
            <a:extLst>
              <a:ext uri="{FF2B5EF4-FFF2-40B4-BE49-F238E27FC236}">
                <a16:creationId xmlns:a16="http://schemas.microsoft.com/office/drawing/2014/main" id="{75926132-C45E-47F8-9379-1EF7A4B60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58" y="4282092"/>
            <a:ext cx="3501800" cy="2382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270000" y="135000"/>
            <a:ext cx="9295920" cy="3805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lstStyle/>
          <a:p>
            <a:pPr marL="380880" indent="-380520">
              <a:lnSpc>
                <a:spcPct val="100000"/>
              </a:lnSpc>
            </a:pPr>
            <a:r>
              <a:rPr lang="en-US" altLang="ko-KR" sz="2000" b="1" strike="noStrike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Object Tracking </a:t>
            </a:r>
            <a:r>
              <a:rPr lang="ko-KR" altLang="en-US" sz="2000" b="1" strike="noStrike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방법론</a:t>
            </a:r>
            <a:endParaRPr lang="ko-KR" sz="2000" b="1" strike="noStrike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304920" y="692280"/>
            <a:ext cx="9295920" cy="6030720"/>
          </a:xfrm>
          <a:prstGeom prst="rect">
            <a:avLst/>
          </a:prstGeom>
          <a:noFill/>
          <a:ln w="9360">
            <a:noFill/>
          </a:ln>
        </p:spPr>
        <p:txBody>
          <a:bodyPr/>
          <a:lstStyle/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Object Tracking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알고리즘의 변화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>
              <a:lnSpc>
                <a:spcPts val="2401"/>
              </a:lnSpc>
              <a:spcAft>
                <a:spcPts val="601"/>
              </a:spcAft>
              <a:buFontTx/>
              <a:buChar char="-"/>
            </a:pP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과거에는 주로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Image Processing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알고리즘으로 해결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(Optical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Flow,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b="1" spc="-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MeanShift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SORT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등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742950" lvl="1" indent="-285750" algn="just">
              <a:lnSpc>
                <a:spcPts val="2401"/>
              </a:lnSpc>
              <a:spcAft>
                <a:spcPts val="601"/>
              </a:spcAft>
              <a:buFontTx/>
              <a:buChar char="-"/>
            </a:pP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현재는 </a:t>
            </a:r>
            <a:r>
              <a:rPr lang="en-US" altLang="ko-KR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Image Processing + Deep Learning </a:t>
            </a:r>
            <a:r>
              <a:rPr lang="ko-KR" altLang="en-US" sz="1400" b="1" spc="-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또는</a:t>
            </a:r>
            <a:r>
              <a:rPr lang="en-US" altLang="ko-KR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Deep Learning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으로만 구현한 모델들이 다수 등장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구조에 따른 방법론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just">
              <a:lnSpc>
                <a:spcPts val="2401"/>
              </a:lnSpc>
              <a:spcAft>
                <a:spcPts val="601"/>
              </a:spcAft>
              <a:buFont typeface="+mj-ea"/>
              <a:buAutoNum type="circleNumDbPlain"/>
            </a:pP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Two-Step Object Tracking</a:t>
            </a:r>
          </a:p>
          <a:p>
            <a:pPr marL="742950" lvl="1" indent="-285750" algn="just">
              <a:lnSpc>
                <a:spcPts val="2401"/>
              </a:lnSpc>
              <a:spcAft>
                <a:spcPts val="601"/>
              </a:spcAft>
              <a:buFontTx/>
              <a:buChar char="-"/>
            </a:pP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Object Detection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Re-ID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개별 작업으로 구분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>
              <a:lnSpc>
                <a:spcPts val="2401"/>
              </a:lnSpc>
              <a:spcAft>
                <a:spcPts val="601"/>
              </a:spcAft>
              <a:buFontTx/>
              <a:buChar char="-"/>
            </a:pP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 작업에 가장 적합한 모델을 개별적으로 사용 가능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>
              <a:lnSpc>
                <a:spcPts val="2401"/>
              </a:lnSpc>
              <a:spcAft>
                <a:spcPts val="601"/>
              </a:spcAft>
              <a:buFontTx/>
              <a:buChar char="-"/>
            </a:pP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두 방법 간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Feature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공유가 어렵고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속도 이슈가 발생 할 수 있음</a:t>
            </a:r>
            <a:endParaRPr lang="en-US" altLang="ko-KR" sz="1400" b="1" spc="-1" dirty="0">
              <a:solidFill>
                <a:srgbClr val="C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just">
              <a:lnSpc>
                <a:spcPts val="2401"/>
              </a:lnSpc>
              <a:spcAft>
                <a:spcPts val="601"/>
              </a:spcAft>
              <a:buFont typeface="+mj-ea"/>
              <a:buAutoNum type="circleNumDbPlain"/>
            </a:pP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One-Shot Object Tracking</a:t>
            </a:r>
          </a:p>
          <a:p>
            <a:pPr marL="742950" lvl="1" indent="-285750" algn="just">
              <a:lnSpc>
                <a:spcPts val="2401"/>
              </a:lnSpc>
              <a:spcAft>
                <a:spcPts val="601"/>
              </a:spcAft>
              <a:buFontTx/>
              <a:buChar char="-"/>
            </a:pP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단일 모델에서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Object Detection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Re-ID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동시 수행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>
              <a:lnSpc>
                <a:spcPts val="2401"/>
              </a:lnSpc>
              <a:spcAft>
                <a:spcPts val="601"/>
              </a:spcAft>
              <a:buFontTx/>
              <a:buChar char="-"/>
            </a:pP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Anchor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기반의 모델에서 </a:t>
            </a:r>
            <a:r>
              <a:rPr lang="ko-KR" altLang="en-US" sz="1400" b="1" spc="-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정확도가 낮을 수 있음</a:t>
            </a:r>
            <a:endParaRPr lang="en-US" altLang="ko-KR" sz="1400" b="1" spc="-1" dirty="0">
              <a:solidFill>
                <a:srgbClr val="C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14667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270000" y="135000"/>
            <a:ext cx="9295920" cy="380520"/>
          </a:xfrm>
          <a:prstGeom prst="rect">
            <a:avLst/>
          </a:prstGeom>
          <a:noFill/>
          <a:ln w="9360">
            <a:noFill/>
          </a:ln>
        </p:spPr>
        <p:txBody>
          <a:bodyPr anchor="ctr"/>
          <a:lstStyle/>
          <a:p>
            <a:pPr marL="380880" indent="-380520">
              <a:lnSpc>
                <a:spcPct val="100000"/>
              </a:lnSpc>
            </a:pPr>
            <a:r>
              <a:rPr lang="en-US" altLang="ko-KR" sz="2000" b="1" strike="noStrike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Object </a:t>
            </a:r>
            <a:r>
              <a:rPr lang="en-US" altLang="ko-KR" sz="2000" b="1" strike="noStrike" spc="-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Tracking </a:t>
            </a:r>
            <a:r>
              <a:rPr lang="ko-KR" altLang="en-US" sz="2000" b="1" strike="noStrike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활용방안</a:t>
            </a:r>
            <a:endParaRPr lang="ko-KR" sz="2000" b="1" strike="noStrike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304920" y="692280"/>
            <a:ext cx="9295920" cy="6030720"/>
          </a:xfrm>
          <a:prstGeom prst="rect">
            <a:avLst/>
          </a:prstGeom>
          <a:noFill/>
          <a:ln w="9360">
            <a:noFill/>
          </a:ln>
        </p:spPr>
        <p:txBody>
          <a:bodyPr/>
          <a:lstStyle/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차세대 지능형교통체계 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(C-ITS)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>
              <a:lnSpc>
                <a:spcPts val="2401"/>
              </a:lnSpc>
              <a:spcAft>
                <a:spcPts val="601"/>
              </a:spcAft>
              <a:buFontTx/>
              <a:buChar char="-"/>
            </a:pP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지능형교통체계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(ITS)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교통상황을 수집해서 매체나 단말기에 非 실시간으로 제공하는 수준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lvl="1" indent="-285750" algn="just">
              <a:lnSpc>
                <a:spcPts val="2401"/>
              </a:lnSpc>
              <a:spcAft>
                <a:spcPts val="601"/>
              </a:spcAft>
              <a:buFontTx/>
              <a:buChar char="-"/>
            </a:pP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C-ITS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는 주행하는 자동차와 다른 차량은 물론 사물과 통신에 의해 실시간 상호 협력하는 시스템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lnSpc>
                <a:spcPts val="2401"/>
              </a:lnSpc>
              <a:spcAft>
                <a:spcPts val="601"/>
              </a:spcAft>
              <a:buFont typeface="Arial" panose="020B0604020202020204" pitchFamily="34" charset="0"/>
              <a:buChar char="•"/>
            </a:pP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algn="just">
              <a:spcAft>
                <a:spcPts val="601"/>
              </a:spcAft>
              <a:buFont typeface="Arial" panose="020B0604020202020204" pitchFamily="34" charset="0"/>
              <a:buChar char="•"/>
            </a:pP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특정 지역 유동인구 파악</a:t>
            </a:r>
            <a:r>
              <a:rPr lang="en-US" altLang="ko-KR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spc="-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동적인 스포츠 경기 분석 등에 활용 가능성</a:t>
            </a:r>
            <a:endParaRPr lang="en-US" altLang="ko-KR" sz="1400" b="1" spc="-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EFB7300-F316-4208-A9B7-B21B6BC94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227" y="1914477"/>
            <a:ext cx="3335187" cy="205242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EFDEC9F-BD33-4F51-A0CA-7224FC3992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959" y="4505853"/>
            <a:ext cx="3558067" cy="2051285"/>
          </a:xfrm>
          <a:prstGeom prst="rect">
            <a:avLst/>
          </a:prstGeom>
        </p:spPr>
      </p:pic>
      <p:pic>
        <p:nvPicPr>
          <p:cNvPr id="6" name="Picture 4" descr="라온피플, AI 교통 솔루션으로 글로벌 진출 박차 - ZDNet korea">
            <a:extLst>
              <a:ext uri="{FF2B5EF4-FFF2-40B4-BE49-F238E27FC236}">
                <a16:creationId xmlns:a16="http://schemas.microsoft.com/office/drawing/2014/main" id="{1F9CC47B-E3D4-4FDD-89E1-74A20563ED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1" t="1921" r="32087" b="19231"/>
          <a:stretch/>
        </p:blipFill>
        <p:spPr bwMode="auto">
          <a:xfrm>
            <a:off x="4917959" y="1914477"/>
            <a:ext cx="3558067" cy="205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FFC725C5-3B09-4F45-A1EF-5CA0D1B2446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227" y="4504715"/>
            <a:ext cx="3335188" cy="205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61761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3459E"/>
      </a:dk2>
      <a:lt2>
        <a:srgbClr val="999999"/>
      </a:lt2>
      <a:accent1>
        <a:srgbClr val="386FB1"/>
      </a:accent1>
      <a:accent2>
        <a:srgbClr val="CB5B07"/>
      </a:accent2>
      <a:accent3>
        <a:srgbClr val="FFFFFF"/>
      </a:accent3>
      <a:accent4>
        <a:srgbClr val="565656"/>
      </a:accent4>
      <a:accent5>
        <a:srgbClr val="AEBBD5"/>
      </a:accent5>
      <a:accent6>
        <a:srgbClr val="B85206"/>
      </a:accent6>
      <a:hlink>
        <a:srgbClr val="E5BE41"/>
      </a:hlink>
      <a:folHlink>
        <a:srgbClr val="4E805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3459E"/>
      </a:dk2>
      <a:lt2>
        <a:srgbClr val="999999"/>
      </a:lt2>
      <a:accent1>
        <a:srgbClr val="386FB1"/>
      </a:accent1>
      <a:accent2>
        <a:srgbClr val="CB5B07"/>
      </a:accent2>
      <a:accent3>
        <a:srgbClr val="FFFFFF"/>
      </a:accent3>
      <a:accent4>
        <a:srgbClr val="565656"/>
      </a:accent4>
      <a:accent5>
        <a:srgbClr val="AEBBD5"/>
      </a:accent5>
      <a:accent6>
        <a:srgbClr val="B85206"/>
      </a:accent6>
      <a:hlink>
        <a:srgbClr val="E5BE41"/>
      </a:hlink>
      <a:folHlink>
        <a:srgbClr val="4E805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3719</TotalTime>
  <Words>180</Words>
  <Application>Microsoft Office PowerPoint</Application>
  <PresentationFormat>A4 용지(210x297mm)</PresentationFormat>
  <Paragraphs>34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HY헤드라인M</vt:lpstr>
      <vt:lpstr>맑은 고딕</vt:lpstr>
      <vt:lpstr>Arial</vt:lpstr>
      <vt:lpstr>Times New Roman</vt:lpstr>
      <vt:lpstr>Office Theme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CJ제일제당 정보전략팀</dc:title>
  <dc:subject/>
  <dc:creator>김동규</dc:creator>
  <dc:description/>
  <cp:lastModifiedBy>LoveHouse</cp:lastModifiedBy>
  <cp:revision>337</cp:revision>
  <cp:lastPrinted>2020-04-02T04:31:22Z</cp:lastPrinted>
  <dcterms:created xsi:type="dcterms:W3CDTF">2009-09-29T02:19:07Z</dcterms:created>
  <dcterms:modified xsi:type="dcterms:W3CDTF">2020-12-09T15:05:31Z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0x0101002CC0B77675C9844582662E0E95107A8B</vt:lpwstr>
  </property>
  <property fmtid="{D5CDD505-2E9C-101B-9397-08002B2CF9AE}" pid="4" name="FDRClass">
    <vt:lpwstr>0</vt:lpwstr>
  </property>
  <property fmtid="{D5CDD505-2E9C-101B-9397-08002B2CF9AE}" pid="5" name="FDRSet">
    <vt:lpwstr>manual</vt:lpwstr>
  </property>
  <property fmtid="{D5CDD505-2E9C-101B-9397-08002B2CF9AE}" pid="6" name="HiddenSlides">
    <vt:i4>0</vt:i4>
  </property>
  <property fmtid="{D5CDD505-2E9C-101B-9397-08002B2CF9AE}" pid="7" name="HyperlinksChanged">
    <vt:bool>false</vt:bool>
  </property>
  <property fmtid="{D5CDD505-2E9C-101B-9397-08002B2CF9AE}" pid="8" name="LinksUpToDate">
    <vt:bool>false</vt:bool>
  </property>
  <property fmtid="{D5CDD505-2E9C-101B-9397-08002B2CF9AE}" pid="9" name="MMClips">
    <vt:i4>0</vt:i4>
  </property>
  <property fmtid="{D5CDD505-2E9C-101B-9397-08002B2CF9AE}" pid="10" name="Notes">
    <vt:i4>1</vt:i4>
  </property>
  <property fmtid="{D5CDD505-2E9C-101B-9397-08002B2CF9AE}" pid="11" name="PresentationFormat">
    <vt:lpwstr>A4 용지(210x297mm)</vt:lpwstr>
  </property>
  <property fmtid="{D5CDD505-2E9C-101B-9397-08002B2CF9AE}" pid="12" name="ScaleCrop">
    <vt:bool>false</vt:bool>
  </property>
  <property fmtid="{D5CDD505-2E9C-101B-9397-08002B2CF9AE}" pid="13" name="ShareDoc">
    <vt:bool>false</vt:bool>
  </property>
  <property fmtid="{D5CDD505-2E9C-101B-9397-08002B2CF9AE}" pid="14" name="Slides">
    <vt:i4>7</vt:i4>
  </property>
</Properties>
</file>